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72" r:id="rId14"/>
    <p:sldId id="275" r:id="rId15"/>
    <p:sldId id="268" r:id="rId16"/>
    <p:sldId id="269" r:id="rId17"/>
    <p:sldId id="270" r:id="rId18"/>
    <p:sldId id="273" r:id="rId19"/>
    <p:sldId id="274" r:id="rId20"/>
    <p:sldId id="276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3EF276"/>
    <a:srgbClr val="FF99FF"/>
    <a:srgbClr val="F9F9F9"/>
    <a:srgbClr val="B3A2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F0E79-9622-47F5-898F-9FAB973468DD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F21C7D-0DF1-4E77-9C85-3D5457E181A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Name of a teacher</a:t>
          </a:r>
          <a:endParaRPr lang="en-US" sz="2400" b="1" dirty="0">
            <a:solidFill>
              <a:srgbClr val="002060"/>
            </a:solidFill>
          </a:endParaRPr>
        </a:p>
      </dgm:t>
    </dgm:pt>
    <dgm:pt modelId="{D30F6FBE-D7A7-4F7B-93E6-68439C35EA1E}" type="parTrans" cxnId="{89E4D33D-03E4-499B-802B-14FCD059E5C1}">
      <dgm:prSet/>
      <dgm:spPr/>
      <dgm:t>
        <a:bodyPr/>
        <a:lstStyle/>
        <a:p>
          <a:endParaRPr lang="en-US"/>
        </a:p>
      </dgm:t>
    </dgm:pt>
    <dgm:pt modelId="{1B84A9DA-E175-4117-BD4B-D0519899DE27}" type="sibTrans" cxnId="{89E4D33D-03E4-499B-802B-14FCD059E5C1}">
      <dgm:prSet/>
      <dgm:spPr/>
      <dgm:t>
        <a:bodyPr/>
        <a:lstStyle/>
        <a:p>
          <a:endParaRPr lang="en-US"/>
        </a:p>
      </dgm:t>
    </dgm:pt>
    <dgm:pt modelId="{A275784B-6998-4F25-82AC-FB6ED78BD36D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Age</a:t>
          </a:r>
          <a:endParaRPr lang="en-US" sz="3600" b="1" dirty="0">
            <a:solidFill>
              <a:schemeClr val="tx1"/>
            </a:solidFill>
          </a:endParaRPr>
        </a:p>
      </dgm:t>
    </dgm:pt>
    <dgm:pt modelId="{98C79087-03E4-48C4-B51D-11945DADAB61}" type="parTrans" cxnId="{2BDE4C53-3C57-478F-9735-FB39CBEDEBB6}">
      <dgm:prSet/>
      <dgm:spPr/>
      <dgm:t>
        <a:bodyPr/>
        <a:lstStyle/>
        <a:p>
          <a:endParaRPr lang="en-US"/>
        </a:p>
      </dgm:t>
    </dgm:pt>
    <dgm:pt modelId="{75CBAA97-391C-4807-9216-D1D2056D3DAB}" type="sibTrans" cxnId="{2BDE4C53-3C57-478F-9735-FB39CBEDEBB6}">
      <dgm:prSet/>
      <dgm:spPr/>
      <dgm:t>
        <a:bodyPr/>
        <a:lstStyle/>
        <a:p>
          <a:endParaRPr lang="en-US"/>
        </a:p>
      </dgm:t>
    </dgm:pt>
    <dgm:pt modelId="{EFF9945B-6E3F-46A0-99B5-26B94BCE1D0D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Educational qualification</a:t>
          </a:r>
          <a:endParaRPr lang="en-US" sz="1600" b="1" dirty="0">
            <a:solidFill>
              <a:srgbClr val="002060"/>
            </a:solidFill>
          </a:endParaRPr>
        </a:p>
      </dgm:t>
    </dgm:pt>
    <dgm:pt modelId="{1F4F9358-A6D3-49DD-8481-090C96D32BAB}" type="parTrans" cxnId="{F646948A-6A39-4707-A34B-F283323D0D02}">
      <dgm:prSet/>
      <dgm:spPr/>
      <dgm:t>
        <a:bodyPr/>
        <a:lstStyle/>
        <a:p>
          <a:endParaRPr lang="en-US"/>
        </a:p>
      </dgm:t>
    </dgm:pt>
    <dgm:pt modelId="{68AA490F-4F48-4345-8F73-434FE2655AFB}" type="sibTrans" cxnId="{F646948A-6A39-4707-A34B-F283323D0D02}">
      <dgm:prSet/>
      <dgm:spPr/>
      <dgm:t>
        <a:bodyPr/>
        <a:lstStyle/>
        <a:p>
          <a:endParaRPr lang="en-US"/>
        </a:p>
      </dgm:t>
    </dgm:pt>
    <dgm:pt modelId="{F4B607A3-4FEF-45C4-B1EB-98B8FA3E00E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Teaching method</a:t>
          </a:r>
          <a:endParaRPr lang="en-US" sz="2000" b="1" dirty="0">
            <a:solidFill>
              <a:schemeClr val="tx1"/>
            </a:solidFill>
          </a:endParaRPr>
        </a:p>
      </dgm:t>
    </dgm:pt>
    <dgm:pt modelId="{93622278-86A4-4055-BCFA-A56F05FB4D9C}" type="parTrans" cxnId="{69450FB1-9E24-4A13-8DCE-9DD58850F593}">
      <dgm:prSet/>
      <dgm:spPr/>
      <dgm:t>
        <a:bodyPr/>
        <a:lstStyle/>
        <a:p>
          <a:endParaRPr lang="en-US"/>
        </a:p>
      </dgm:t>
    </dgm:pt>
    <dgm:pt modelId="{F1BE8E1A-B223-4744-9DAA-E6E9E1C20496}" type="sibTrans" cxnId="{69450FB1-9E24-4A13-8DCE-9DD58850F593}">
      <dgm:prSet/>
      <dgm:spPr/>
      <dgm:t>
        <a:bodyPr/>
        <a:lstStyle/>
        <a:p>
          <a:endParaRPr lang="en-US"/>
        </a:p>
      </dgm:t>
    </dgm:pt>
    <dgm:pt modelId="{59D185A4-F7F5-45AF-BCAE-DDF42EAF320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Teaching subject</a:t>
          </a:r>
          <a:endParaRPr lang="en-US" sz="2000" b="1" dirty="0">
            <a:solidFill>
              <a:srgbClr val="C00000"/>
            </a:solidFill>
          </a:endParaRPr>
        </a:p>
      </dgm:t>
    </dgm:pt>
    <dgm:pt modelId="{1AB81DD9-40CC-42C0-9FBA-B06ED1EBD725}" type="parTrans" cxnId="{0E7A7DEE-A2F8-4BBA-A2FE-C9C5EEDB3239}">
      <dgm:prSet/>
      <dgm:spPr/>
      <dgm:t>
        <a:bodyPr/>
        <a:lstStyle/>
        <a:p>
          <a:endParaRPr lang="en-US"/>
        </a:p>
      </dgm:t>
    </dgm:pt>
    <dgm:pt modelId="{A4DACBA0-E2E7-44B6-9B95-068FAA1BAF7A}" type="sibTrans" cxnId="{0E7A7DEE-A2F8-4BBA-A2FE-C9C5EEDB3239}">
      <dgm:prSet/>
      <dgm:spPr/>
      <dgm:t>
        <a:bodyPr/>
        <a:lstStyle/>
        <a:p>
          <a:endParaRPr lang="en-US"/>
        </a:p>
      </dgm:t>
    </dgm:pt>
    <dgm:pt modelId="{64A797D9-4BA2-49FF-ADC9-A181EDDC75F6}" type="pres">
      <dgm:prSet presAssocID="{68BF0E79-9622-47F5-898F-9FAB973468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A7B0C-9F95-4C37-8DE1-663FE4E38B94}" type="pres">
      <dgm:prSet presAssocID="{12F21C7D-0DF1-4E77-9C85-3D5457E181AC}" presName="node" presStyleLbl="node1" presStyleIdx="0" presStyleCnt="5" custRadScaleRad="88279" custRadScaleInc="4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99488-D769-440F-82BD-A931EE81392F}" type="pres">
      <dgm:prSet presAssocID="{1B84A9DA-E175-4117-BD4B-D0519899DE2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B8ADCF6-D0D1-4B3A-8989-F9F16997B2B0}" type="pres">
      <dgm:prSet presAssocID="{1B84A9DA-E175-4117-BD4B-D0519899DE2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F2B0CA1-7639-40AF-8BAD-AC056BA839DC}" type="pres">
      <dgm:prSet presAssocID="{A275784B-6998-4F25-82AC-FB6ED78BD3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DF47E-03CB-4975-85EF-51B890E05FD1}" type="pres">
      <dgm:prSet presAssocID="{75CBAA97-391C-4807-9216-D1D2056D3D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6E32403-8F5B-4394-94E5-5F0D25FDDFBF}" type="pres">
      <dgm:prSet presAssocID="{75CBAA97-391C-4807-9216-D1D2056D3D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C6CDDF7-AAF6-4E20-8247-01A37E857390}" type="pres">
      <dgm:prSet presAssocID="{EFF9945B-6E3F-46A0-99B5-26B94BCE1D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A4D8-B2DF-4EAB-8BA0-219DF2118EC2}" type="pres">
      <dgm:prSet presAssocID="{68AA490F-4F48-4345-8F73-434FE2655AF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B0261D4-69C8-4B9D-A807-6C25E92E9F98}" type="pres">
      <dgm:prSet presAssocID="{68AA490F-4F48-4345-8F73-434FE2655AF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49DDD61-0861-43B8-8929-2D98DC5ADFCC}" type="pres">
      <dgm:prSet presAssocID="{F4B607A3-4FEF-45C4-B1EB-98B8FA3E00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B6952-FD27-4EE8-A297-8E0B63E652E9}" type="pres">
      <dgm:prSet presAssocID="{F1BE8E1A-B223-4744-9DAA-E6E9E1C2049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62D4FEC-0488-444E-8A8A-BF1390CD6DA5}" type="pres">
      <dgm:prSet presAssocID="{F1BE8E1A-B223-4744-9DAA-E6E9E1C2049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E9B9A24-CD02-4FF1-ABDF-4D3009658472}" type="pres">
      <dgm:prSet presAssocID="{59D185A4-F7F5-45AF-BCAE-DDF42EAF32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C716C-4F56-4DBB-8F74-B0F026C1CE4E}" type="pres">
      <dgm:prSet presAssocID="{A4DACBA0-E2E7-44B6-9B95-068FAA1BAF7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88E7E47-B628-4217-9523-D2DA5605AE08}" type="pres">
      <dgm:prSet presAssocID="{A4DACBA0-E2E7-44B6-9B95-068FAA1BAF7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79AE42D-3218-4D2E-ADF9-7F3F8E12F227}" type="presOf" srcId="{F4B607A3-4FEF-45C4-B1EB-98B8FA3E00E8}" destId="{349DDD61-0861-43B8-8929-2D98DC5ADFCC}" srcOrd="0" destOrd="0" presId="urn:microsoft.com/office/officeart/2005/8/layout/cycle2"/>
    <dgm:cxn modelId="{5335EF56-837C-4DF1-B46F-57ADDB32FB8E}" type="presOf" srcId="{F1BE8E1A-B223-4744-9DAA-E6E9E1C20496}" destId="{C62D4FEC-0488-444E-8A8A-BF1390CD6DA5}" srcOrd="1" destOrd="0" presId="urn:microsoft.com/office/officeart/2005/8/layout/cycle2"/>
    <dgm:cxn modelId="{57810E7D-98CA-4F24-BF5D-A4CB7BDA9BC2}" type="presOf" srcId="{A275784B-6998-4F25-82AC-FB6ED78BD36D}" destId="{BF2B0CA1-7639-40AF-8BAD-AC056BA839DC}" srcOrd="0" destOrd="0" presId="urn:microsoft.com/office/officeart/2005/8/layout/cycle2"/>
    <dgm:cxn modelId="{847E2A54-0D72-4B75-A02B-F6E574BA7E2D}" type="presOf" srcId="{68AA490F-4F48-4345-8F73-434FE2655AFB}" destId="{8B0261D4-69C8-4B9D-A807-6C25E92E9F98}" srcOrd="1" destOrd="0" presId="urn:microsoft.com/office/officeart/2005/8/layout/cycle2"/>
    <dgm:cxn modelId="{3F57FB58-4F89-4191-8946-D585CEF9A0C3}" type="presOf" srcId="{68BF0E79-9622-47F5-898F-9FAB973468DD}" destId="{64A797D9-4BA2-49FF-ADC9-A181EDDC75F6}" srcOrd="0" destOrd="0" presId="urn:microsoft.com/office/officeart/2005/8/layout/cycle2"/>
    <dgm:cxn modelId="{316C1A35-3ADB-4CD0-9BCD-6EB20B597059}" type="presOf" srcId="{F1BE8E1A-B223-4744-9DAA-E6E9E1C20496}" destId="{5C7B6952-FD27-4EE8-A297-8E0B63E652E9}" srcOrd="0" destOrd="0" presId="urn:microsoft.com/office/officeart/2005/8/layout/cycle2"/>
    <dgm:cxn modelId="{ED3A6704-CAD2-4FD8-AA14-227E4597B54C}" type="presOf" srcId="{A4DACBA0-E2E7-44B6-9B95-068FAA1BAF7A}" destId="{7B0C716C-4F56-4DBB-8F74-B0F026C1CE4E}" srcOrd="0" destOrd="0" presId="urn:microsoft.com/office/officeart/2005/8/layout/cycle2"/>
    <dgm:cxn modelId="{F646948A-6A39-4707-A34B-F283323D0D02}" srcId="{68BF0E79-9622-47F5-898F-9FAB973468DD}" destId="{EFF9945B-6E3F-46A0-99B5-26B94BCE1D0D}" srcOrd="2" destOrd="0" parTransId="{1F4F9358-A6D3-49DD-8481-090C96D32BAB}" sibTransId="{68AA490F-4F48-4345-8F73-434FE2655AFB}"/>
    <dgm:cxn modelId="{69450FB1-9E24-4A13-8DCE-9DD58850F593}" srcId="{68BF0E79-9622-47F5-898F-9FAB973468DD}" destId="{F4B607A3-4FEF-45C4-B1EB-98B8FA3E00E8}" srcOrd="3" destOrd="0" parTransId="{93622278-86A4-4055-BCFA-A56F05FB4D9C}" sibTransId="{F1BE8E1A-B223-4744-9DAA-E6E9E1C20496}"/>
    <dgm:cxn modelId="{0E7A7DEE-A2F8-4BBA-A2FE-C9C5EEDB3239}" srcId="{68BF0E79-9622-47F5-898F-9FAB973468DD}" destId="{59D185A4-F7F5-45AF-BCAE-DDF42EAF3200}" srcOrd="4" destOrd="0" parTransId="{1AB81DD9-40CC-42C0-9FBA-B06ED1EBD725}" sibTransId="{A4DACBA0-E2E7-44B6-9B95-068FAA1BAF7A}"/>
    <dgm:cxn modelId="{DCCD0014-B10C-497C-9C2A-621347492145}" type="presOf" srcId="{75CBAA97-391C-4807-9216-D1D2056D3DAB}" destId="{C72DF47E-03CB-4975-85EF-51B890E05FD1}" srcOrd="0" destOrd="0" presId="urn:microsoft.com/office/officeart/2005/8/layout/cycle2"/>
    <dgm:cxn modelId="{9FCE08CA-C03E-4CF6-8BE2-194AA0758661}" type="presOf" srcId="{1B84A9DA-E175-4117-BD4B-D0519899DE27}" destId="{5FE99488-D769-440F-82BD-A931EE81392F}" srcOrd="0" destOrd="0" presId="urn:microsoft.com/office/officeart/2005/8/layout/cycle2"/>
    <dgm:cxn modelId="{F4A40835-9804-442E-9774-AB30A72A12DB}" type="presOf" srcId="{12F21C7D-0DF1-4E77-9C85-3D5457E181AC}" destId="{B34A7B0C-9F95-4C37-8DE1-663FE4E38B94}" srcOrd="0" destOrd="0" presId="urn:microsoft.com/office/officeart/2005/8/layout/cycle2"/>
    <dgm:cxn modelId="{89E4D33D-03E4-499B-802B-14FCD059E5C1}" srcId="{68BF0E79-9622-47F5-898F-9FAB973468DD}" destId="{12F21C7D-0DF1-4E77-9C85-3D5457E181AC}" srcOrd="0" destOrd="0" parTransId="{D30F6FBE-D7A7-4F7B-93E6-68439C35EA1E}" sibTransId="{1B84A9DA-E175-4117-BD4B-D0519899DE27}"/>
    <dgm:cxn modelId="{28B9AC48-B787-4BB5-AEB1-837774B1190D}" type="presOf" srcId="{75CBAA97-391C-4807-9216-D1D2056D3DAB}" destId="{F6E32403-8F5B-4394-94E5-5F0D25FDDFBF}" srcOrd="1" destOrd="0" presId="urn:microsoft.com/office/officeart/2005/8/layout/cycle2"/>
    <dgm:cxn modelId="{04035A20-B949-40F8-BDFD-FEAE50F3A326}" type="presOf" srcId="{68AA490F-4F48-4345-8F73-434FE2655AFB}" destId="{535BA4D8-B2DF-4EAB-8BA0-219DF2118EC2}" srcOrd="0" destOrd="0" presId="urn:microsoft.com/office/officeart/2005/8/layout/cycle2"/>
    <dgm:cxn modelId="{2BDE4C53-3C57-478F-9735-FB39CBEDEBB6}" srcId="{68BF0E79-9622-47F5-898F-9FAB973468DD}" destId="{A275784B-6998-4F25-82AC-FB6ED78BD36D}" srcOrd="1" destOrd="0" parTransId="{98C79087-03E4-48C4-B51D-11945DADAB61}" sibTransId="{75CBAA97-391C-4807-9216-D1D2056D3DAB}"/>
    <dgm:cxn modelId="{AAEF2D6A-93BA-40F6-95BD-46AAD54D61EF}" type="presOf" srcId="{1B84A9DA-E175-4117-BD4B-D0519899DE27}" destId="{9B8ADCF6-D0D1-4B3A-8989-F9F16997B2B0}" srcOrd="1" destOrd="0" presId="urn:microsoft.com/office/officeart/2005/8/layout/cycle2"/>
    <dgm:cxn modelId="{DC27A1BC-858D-43DA-863E-D38D394B4780}" type="presOf" srcId="{EFF9945B-6E3F-46A0-99B5-26B94BCE1D0D}" destId="{DC6CDDF7-AAF6-4E20-8247-01A37E857390}" srcOrd="0" destOrd="0" presId="urn:microsoft.com/office/officeart/2005/8/layout/cycle2"/>
    <dgm:cxn modelId="{7442158F-E285-4585-9BA0-5433FF0E1668}" type="presOf" srcId="{A4DACBA0-E2E7-44B6-9B95-068FAA1BAF7A}" destId="{388E7E47-B628-4217-9523-D2DA5605AE08}" srcOrd="1" destOrd="0" presId="urn:microsoft.com/office/officeart/2005/8/layout/cycle2"/>
    <dgm:cxn modelId="{59DA6A93-97EB-4B4E-8396-62493DBE01FD}" type="presOf" srcId="{59D185A4-F7F5-45AF-BCAE-DDF42EAF3200}" destId="{9E9B9A24-CD02-4FF1-ABDF-4D3009658472}" srcOrd="0" destOrd="0" presId="urn:microsoft.com/office/officeart/2005/8/layout/cycle2"/>
    <dgm:cxn modelId="{D720FE67-F244-4DAE-975E-DDC23B6C067B}" type="presParOf" srcId="{64A797D9-4BA2-49FF-ADC9-A181EDDC75F6}" destId="{B34A7B0C-9F95-4C37-8DE1-663FE4E38B94}" srcOrd="0" destOrd="0" presId="urn:microsoft.com/office/officeart/2005/8/layout/cycle2"/>
    <dgm:cxn modelId="{4320F658-985B-4E1E-BC42-4D14FF21E7B5}" type="presParOf" srcId="{64A797D9-4BA2-49FF-ADC9-A181EDDC75F6}" destId="{5FE99488-D769-440F-82BD-A931EE81392F}" srcOrd="1" destOrd="0" presId="urn:microsoft.com/office/officeart/2005/8/layout/cycle2"/>
    <dgm:cxn modelId="{A6E986AD-37FE-4DEA-897F-EC7B90C5523D}" type="presParOf" srcId="{5FE99488-D769-440F-82BD-A931EE81392F}" destId="{9B8ADCF6-D0D1-4B3A-8989-F9F16997B2B0}" srcOrd="0" destOrd="0" presId="urn:microsoft.com/office/officeart/2005/8/layout/cycle2"/>
    <dgm:cxn modelId="{C3F73D1E-BAF5-4356-A46A-3FBCC2E95799}" type="presParOf" srcId="{64A797D9-4BA2-49FF-ADC9-A181EDDC75F6}" destId="{BF2B0CA1-7639-40AF-8BAD-AC056BA839DC}" srcOrd="2" destOrd="0" presId="urn:microsoft.com/office/officeart/2005/8/layout/cycle2"/>
    <dgm:cxn modelId="{6AE7D8B0-2313-46DA-9153-DDEE313BA6DF}" type="presParOf" srcId="{64A797D9-4BA2-49FF-ADC9-A181EDDC75F6}" destId="{C72DF47E-03CB-4975-85EF-51B890E05FD1}" srcOrd="3" destOrd="0" presId="urn:microsoft.com/office/officeart/2005/8/layout/cycle2"/>
    <dgm:cxn modelId="{6CBCE173-4455-43A7-BD58-D3F085F1C7A6}" type="presParOf" srcId="{C72DF47E-03CB-4975-85EF-51B890E05FD1}" destId="{F6E32403-8F5B-4394-94E5-5F0D25FDDFBF}" srcOrd="0" destOrd="0" presId="urn:microsoft.com/office/officeart/2005/8/layout/cycle2"/>
    <dgm:cxn modelId="{63283D00-C4D6-4922-97E5-9A44D5BAE4AF}" type="presParOf" srcId="{64A797D9-4BA2-49FF-ADC9-A181EDDC75F6}" destId="{DC6CDDF7-AAF6-4E20-8247-01A37E857390}" srcOrd="4" destOrd="0" presId="urn:microsoft.com/office/officeart/2005/8/layout/cycle2"/>
    <dgm:cxn modelId="{1DC41E18-A0E9-49A9-A637-92294B9A1CC0}" type="presParOf" srcId="{64A797D9-4BA2-49FF-ADC9-A181EDDC75F6}" destId="{535BA4D8-B2DF-4EAB-8BA0-219DF2118EC2}" srcOrd="5" destOrd="0" presId="urn:microsoft.com/office/officeart/2005/8/layout/cycle2"/>
    <dgm:cxn modelId="{667D4B65-EE33-4E9A-847D-044867FD48D2}" type="presParOf" srcId="{535BA4D8-B2DF-4EAB-8BA0-219DF2118EC2}" destId="{8B0261D4-69C8-4B9D-A807-6C25E92E9F98}" srcOrd="0" destOrd="0" presId="urn:microsoft.com/office/officeart/2005/8/layout/cycle2"/>
    <dgm:cxn modelId="{86D7536B-23A2-45F9-AA0F-30C631EAC94E}" type="presParOf" srcId="{64A797D9-4BA2-49FF-ADC9-A181EDDC75F6}" destId="{349DDD61-0861-43B8-8929-2D98DC5ADFCC}" srcOrd="6" destOrd="0" presId="urn:microsoft.com/office/officeart/2005/8/layout/cycle2"/>
    <dgm:cxn modelId="{8862DDFC-9B2A-4807-B40D-3AAA30C5BB12}" type="presParOf" srcId="{64A797D9-4BA2-49FF-ADC9-A181EDDC75F6}" destId="{5C7B6952-FD27-4EE8-A297-8E0B63E652E9}" srcOrd="7" destOrd="0" presId="urn:microsoft.com/office/officeart/2005/8/layout/cycle2"/>
    <dgm:cxn modelId="{CC775F7E-0E23-4C18-9570-03551F9E8AC4}" type="presParOf" srcId="{5C7B6952-FD27-4EE8-A297-8E0B63E652E9}" destId="{C62D4FEC-0488-444E-8A8A-BF1390CD6DA5}" srcOrd="0" destOrd="0" presId="urn:microsoft.com/office/officeart/2005/8/layout/cycle2"/>
    <dgm:cxn modelId="{C9F8AD1A-D18A-4057-B0A6-ECC8E622E724}" type="presParOf" srcId="{64A797D9-4BA2-49FF-ADC9-A181EDDC75F6}" destId="{9E9B9A24-CD02-4FF1-ABDF-4D3009658472}" srcOrd="8" destOrd="0" presId="urn:microsoft.com/office/officeart/2005/8/layout/cycle2"/>
    <dgm:cxn modelId="{956641D9-E923-4DCF-8129-914F1BBDD179}" type="presParOf" srcId="{64A797D9-4BA2-49FF-ADC9-A181EDDC75F6}" destId="{7B0C716C-4F56-4DBB-8F74-B0F026C1CE4E}" srcOrd="9" destOrd="0" presId="urn:microsoft.com/office/officeart/2005/8/layout/cycle2"/>
    <dgm:cxn modelId="{379398D5-C889-4346-87D8-B1C6CD3AAE04}" type="presParOf" srcId="{7B0C716C-4F56-4DBB-8F74-B0F026C1CE4E}" destId="{388E7E47-B628-4217-9523-D2DA5605AE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A7B0C-9F95-4C37-8DE1-663FE4E38B94}">
      <dsp:nvSpPr>
        <dsp:cNvPr id="0" name=""/>
        <dsp:cNvSpPr/>
      </dsp:nvSpPr>
      <dsp:spPr>
        <a:xfrm>
          <a:off x="3293229" y="246202"/>
          <a:ext cx="1635124" cy="1635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Name of a teacher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3293229" y="246202"/>
        <a:ext cx="1635124" cy="1635124"/>
      </dsp:txXfrm>
    </dsp:sp>
    <dsp:sp modelId="{5FE99488-D769-440F-82BD-A931EE81392F}">
      <dsp:nvSpPr>
        <dsp:cNvPr id="0" name=""/>
        <dsp:cNvSpPr/>
      </dsp:nvSpPr>
      <dsp:spPr>
        <a:xfrm rot="1901802">
          <a:off x="4901950" y="1382291"/>
          <a:ext cx="342938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901802">
        <a:off x="4901950" y="1382291"/>
        <a:ext cx="342938" cy="551854"/>
      </dsp:txXfrm>
    </dsp:sp>
    <dsp:sp modelId="{BF2B0CA1-7639-40AF-8BAD-AC056BA839DC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Age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235001" y="1445310"/>
        <a:ext cx="1635124" cy="1635124"/>
      </dsp:txXfrm>
    </dsp:sp>
    <dsp:sp modelId="{C72DF47E-03CB-4975-85EF-51B890E05FD1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6480000">
        <a:off x="5458534" y="3144055"/>
        <a:ext cx="436123" cy="551854"/>
      </dsp:txXfrm>
    </dsp:sp>
    <dsp:sp modelId="{DC6CDDF7-AAF6-4E20-8247-01A37E857390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Educational qualification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475437" y="3783007"/>
        <a:ext cx="1635124" cy="1635124"/>
      </dsp:txXfrm>
    </dsp:sp>
    <dsp:sp modelId="{535BA4D8-B2DF-4EAB-8BA0-219DF2118EC2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858281" y="4324642"/>
        <a:ext cx="436123" cy="551854"/>
      </dsp:txXfrm>
    </dsp:sp>
    <dsp:sp modelId="{349DDD61-0861-43B8-8929-2D98DC5ADFCC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Teaching method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017437" y="3783007"/>
        <a:ext cx="1635124" cy="1635124"/>
      </dsp:txXfrm>
    </dsp:sp>
    <dsp:sp modelId="{5C7B6952-FD27-4EE8-A297-8E0B63E652E9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5120000">
        <a:off x="2240970" y="3167533"/>
        <a:ext cx="436123" cy="551854"/>
      </dsp:txXfrm>
    </dsp:sp>
    <dsp:sp modelId="{9E9B9A24-CD02-4FF1-ABDF-4D3009658472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Teaching subject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257873" y="1445310"/>
        <a:ext cx="1635124" cy="1635124"/>
      </dsp:txXfrm>
    </dsp:sp>
    <dsp:sp modelId="{7B0C716C-4F56-4DBB-8F74-B0F026C1CE4E}">
      <dsp:nvSpPr>
        <dsp:cNvPr id="0" name=""/>
        <dsp:cNvSpPr/>
      </dsp:nvSpPr>
      <dsp:spPr>
        <a:xfrm rot="19769758">
          <a:off x="2891010" y="1392928"/>
          <a:ext cx="385410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9769758">
        <a:off x="2891010" y="1392928"/>
        <a:ext cx="385410" cy="551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3B3A5-312B-4535-88BF-2A5B6156C65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C607-DB90-44B1-B98F-A558037BC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05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showing the picture and question</a:t>
            </a:r>
            <a:r>
              <a:rPr lang="en-US" baseline="0" dirty="0" smtClean="0"/>
              <a:t> teacher will click on the question to show the class 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C607-DB90-44B1-B98F-A558037BC9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623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C607-DB90-44B1-B98F-A558037BC9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689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69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5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0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0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895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72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58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16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1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37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44DA-860B-4747-9B0F-FE36980265CF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108F-8F80-4D17-9C9F-ED0A12F2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6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iplab1018476@gmail.com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58691815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25" y="3811847"/>
            <a:ext cx="4458150" cy="238089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0668" y="1431985"/>
            <a:ext cx="2691441" cy="12422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Examiner</a:t>
            </a:r>
            <a:endParaRPr lang="en-US" sz="4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246853" y="1500997"/>
            <a:ext cx="3657600" cy="12422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One who evaluates the exercise book of examinee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596931" y="4812511"/>
            <a:ext cx="2518913" cy="1380226"/>
          </a:xfrm>
          <a:prstGeom prst="roundRect">
            <a:avLst/>
          </a:prstGeom>
          <a:solidFill>
            <a:srgbClr val="3EF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Sincere</a:t>
            </a:r>
            <a:endParaRPr lang="en-US" sz="4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540156" y="4812511"/>
            <a:ext cx="2829464" cy="138022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Earnest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49" r="14176" b="1"/>
          <a:stretch/>
        </p:blipFill>
        <p:spPr>
          <a:xfrm>
            <a:off x="3598925" y="684448"/>
            <a:ext cx="2715614" cy="25189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265528" y="3197309"/>
            <a:ext cx="6537278" cy="78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He / She is an examiner.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2825087" y="6192737"/>
            <a:ext cx="5609229" cy="665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He /She sincere to his work.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016155" y="99205"/>
            <a:ext cx="5040920" cy="58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VOCABULARY</a:t>
            </a:r>
            <a:endParaRPr lang="en-US" sz="4800" b="1" dirty="0"/>
          </a:p>
        </p:txBody>
      </p:sp>
      <p:pic>
        <p:nvPicPr>
          <p:cNvPr id="13" name="Picture 12" descr="IMG_20151127_150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731520"/>
            <a:ext cx="1844040" cy="24587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150837119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0465" y="943379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VOCABULARY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190465" y="2497541"/>
            <a:ext cx="4038600" cy="31085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Truthful           -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সত্যবাদী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Talented        -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প্রতিভাসম্পন্ন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Tactful          -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কৌশলী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Energetic   -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প্রবলভাবে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সক্রিয়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Active          -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কর্মঠ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Amiable        -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অমায়িক</a:t>
            </a:r>
            <a:endParaRPr lang="en-US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403074" y="2497540"/>
            <a:ext cx="4038600" cy="31085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Creative        -সৃজনক্ষম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Honest            - সৎ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Humble      -নিরহঙ্কারী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Earnest      - আন্তরিক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Reflective         - চিন্তাশীল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Researcher           গবেষক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152086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0" y="233320"/>
            <a:ext cx="10699844" cy="999650"/>
          </a:xfrm>
          <a:solidFill>
            <a:srgbClr val="FFC000"/>
          </a:solidFill>
          <a:ln>
            <a:solidFill>
              <a:srgbClr val="2F2F2F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some adjectives and nouns which are used for a class teacher.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920" y="1434065"/>
            <a:ext cx="3370996" cy="4832092"/>
          </a:xfrm>
          <a:prstGeom prst="rect">
            <a:avLst/>
          </a:prstGeom>
          <a:solidFill>
            <a:srgbClr val="3EF27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C</a:t>
            </a:r>
            <a:r>
              <a:rPr lang="en-US" dirty="0" smtClean="0"/>
              <a:t> </a:t>
            </a:r>
            <a:r>
              <a:rPr lang="en-US" sz="2800" b="1" dirty="0" smtClean="0"/>
              <a:t>= Creative</a:t>
            </a:r>
          </a:p>
          <a:p>
            <a:endParaRPr lang="en-US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</a:t>
            </a:r>
            <a:r>
              <a:rPr lang="en-US" sz="2800" b="1" dirty="0" smtClean="0"/>
              <a:t>= Lesson planner</a:t>
            </a:r>
            <a:endParaRPr lang="en-US" b="1" dirty="0" smtClean="0"/>
          </a:p>
          <a:p>
            <a:endParaRPr lang="en-US" dirty="0"/>
          </a:p>
          <a:p>
            <a:r>
              <a:rPr lang="en-US" sz="4000" b="1" dirty="0" smtClean="0">
                <a:solidFill>
                  <a:srgbClr val="7030A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sz="3200" b="1" dirty="0" smtClean="0"/>
              <a:t>= Active</a:t>
            </a:r>
          </a:p>
          <a:p>
            <a:endParaRPr lang="en-US" dirty="0"/>
          </a:p>
          <a:p>
            <a:r>
              <a:rPr lang="en-US" sz="4000" b="1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sz="3200" b="1" dirty="0" smtClean="0"/>
              <a:t>=Smart</a:t>
            </a:r>
          </a:p>
          <a:p>
            <a:endParaRPr lang="en-US" dirty="0"/>
          </a:p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smtClean="0"/>
              <a:t>= Sincere</a:t>
            </a:r>
          </a:p>
          <a:p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38779" y="1375467"/>
            <a:ext cx="3138985" cy="489364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</a:t>
            </a:r>
            <a:r>
              <a:rPr lang="en-US" dirty="0" smtClean="0"/>
              <a:t> =</a:t>
            </a:r>
            <a:r>
              <a:rPr lang="en-US" sz="2400" b="1" dirty="0" smtClean="0"/>
              <a:t>Truthful, Talented,       Tactful</a:t>
            </a:r>
            <a:r>
              <a:rPr lang="en-US" dirty="0" smtClean="0"/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 </a:t>
            </a:r>
            <a:r>
              <a:rPr lang="en-US" sz="2800" b="1" dirty="0" smtClean="0"/>
              <a:t>= Energetic</a:t>
            </a:r>
            <a:endParaRPr lang="en-US" b="1" dirty="0" smtClean="0"/>
          </a:p>
          <a:p>
            <a:r>
              <a:rPr lang="en-US" sz="4000" b="1" dirty="0" smtClean="0"/>
              <a:t>A</a:t>
            </a:r>
            <a:r>
              <a:rPr lang="en-US" dirty="0" smtClean="0"/>
              <a:t> </a:t>
            </a:r>
            <a:r>
              <a:rPr lang="en-US" sz="2800" b="1" dirty="0" smtClean="0"/>
              <a:t>= Amiable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 </a:t>
            </a:r>
            <a:r>
              <a:rPr lang="en-US" sz="3200" b="1" dirty="0" smtClean="0"/>
              <a:t>=Careful</a:t>
            </a:r>
          </a:p>
          <a:p>
            <a:r>
              <a:rPr lang="en-US" sz="3200" b="1" dirty="0" smtClean="0"/>
              <a:t>H</a:t>
            </a:r>
            <a:r>
              <a:rPr lang="en-US" dirty="0" smtClean="0"/>
              <a:t> </a:t>
            </a:r>
            <a:r>
              <a:rPr lang="en-US" sz="2800" b="1" dirty="0" smtClean="0"/>
              <a:t>= Honest, Humble</a:t>
            </a:r>
            <a:endParaRPr lang="en-US" b="1" dirty="0" smtClean="0"/>
          </a:p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3200" dirty="0" smtClean="0"/>
              <a:t> </a:t>
            </a:r>
            <a:r>
              <a:rPr lang="en-US" sz="2800" b="1" dirty="0" smtClean="0"/>
              <a:t>= Eligible; Earnest</a:t>
            </a:r>
            <a:endParaRPr lang="en-US" b="1" dirty="0" smtClean="0"/>
          </a:p>
          <a:p>
            <a:r>
              <a:rPr lang="en-US" sz="3600" b="1" dirty="0" smtClean="0"/>
              <a:t>R</a:t>
            </a:r>
            <a:r>
              <a:rPr lang="en-US" sz="2800" dirty="0" smtClean="0"/>
              <a:t> </a:t>
            </a:r>
            <a:r>
              <a:rPr lang="en-US" sz="2800" b="1" dirty="0" smtClean="0"/>
              <a:t>= Researcher, Reflective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21" t="53731" r="586" b="-1393"/>
          <a:stretch/>
        </p:blipFill>
        <p:spPr>
          <a:xfrm>
            <a:off x="4437446" y="2215791"/>
            <a:ext cx="3612803" cy="3268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479240"/>
      </p:ext>
    </p:extLst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99146" y="34370"/>
            <a:ext cx="8229600" cy="63976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#. Match the following words: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99146" y="886242"/>
            <a:ext cx="8229599" cy="5698254"/>
            <a:chOff x="1699146" y="790707"/>
            <a:chExt cx="8229599" cy="5698254"/>
          </a:xfrm>
        </p:grpSpPr>
        <p:sp>
          <p:nvSpPr>
            <p:cNvPr id="3" name="Text Placeholder 2"/>
            <p:cNvSpPr txBox="1">
              <a:spLocks/>
            </p:cNvSpPr>
            <p:nvPr/>
          </p:nvSpPr>
          <p:spPr>
            <a:xfrm>
              <a:off x="1699146" y="790707"/>
              <a:ext cx="4114007" cy="457199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Column  A</a:t>
              </a:r>
              <a:endParaRPr lang="en-US" dirty="0"/>
            </a:p>
          </p:txBody>
        </p:sp>
        <p:sp>
          <p:nvSpPr>
            <p:cNvPr id="4" name="Content Placeholder 7"/>
            <p:cNvSpPr txBox="1">
              <a:spLocks/>
            </p:cNvSpPr>
            <p:nvPr/>
          </p:nvSpPr>
          <p:spPr>
            <a:xfrm>
              <a:off x="1699146" y="1364481"/>
              <a:ext cx="4040188" cy="51244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a. Truthful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b. Talented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c. Tactful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d. Energetic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e. Active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f. Creative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g. Honest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h. Earnest </a:t>
              </a:r>
            </a:p>
            <a:p>
              <a:pPr marL="571500" indent="-571500">
                <a:buFont typeface="Arial" panose="020B0604020202020204" pitchFamily="34" charset="0"/>
                <a:buAutoNum type="romanLcPeriod"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Reflective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j. Researcher </a:t>
              </a:r>
            </a:p>
          </p:txBody>
        </p:sp>
        <p:sp>
          <p:nvSpPr>
            <p:cNvPr id="5" name="Text Placeholder 6"/>
            <p:cNvSpPr txBox="1">
              <a:spLocks/>
            </p:cNvSpPr>
            <p:nvPr/>
          </p:nvSpPr>
          <p:spPr>
            <a:xfrm>
              <a:off x="5886970" y="810313"/>
              <a:ext cx="4041775" cy="457200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 algn="ctr"/>
              <a:r>
                <a:rPr lang="en-US" dirty="0" smtClean="0"/>
                <a:t>Column B</a:t>
              </a:r>
              <a:endParaRPr lang="en-US" dirty="0"/>
            </a:p>
          </p:txBody>
        </p:sp>
        <p:sp>
          <p:nvSpPr>
            <p:cNvPr id="6" name="Content Placeholder 5"/>
            <p:cNvSpPr txBox="1">
              <a:spLocks/>
            </p:cNvSpPr>
            <p:nvPr/>
          </p:nvSpPr>
          <p:spPr>
            <a:xfrm>
              <a:off x="5886969" y="1385496"/>
              <a:ext cx="4041775" cy="51034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1.Sincere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2.Thoughtful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3.Seeker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4. Productive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5. Helpful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6. Veracious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7. Ingenious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8. Artful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9. Energetical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10. Devoted to work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dirty="0" smtClean="0"/>
                <a:t>11. Inventive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8" name="Isosceles Triangle 7"/>
          <p:cNvSpPr/>
          <p:nvPr/>
        </p:nvSpPr>
        <p:spPr>
          <a:xfrm>
            <a:off x="0" y="2238233"/>
            <a:ext cx="1699146" cy="1815152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PAIR</a:t>
            </a:r>
          </a:p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90412" y="2715904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minutes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672457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2738649" y="838200"/>
            <a:ext cx="6009565" cy="601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a. Truthful  = 5. Helpful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b. Talented  =7.  Ingenious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c. Tactful  = 8. Artful</a:t>
            </a:r>
            <a:r>
              <a:rPr kumimoji="0" lang="en-US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d. Energetic  =9.  Energetical</a:t>
            </a:r>
            <a:r>
              <a:rPr kumimoji="0" lang="en-US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e. Active =10. </a:t>
            </a:r>
            <a:r>
              <a:rPr kumimoji="0" lang="en-US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Devoted to work </a:t>
            </a:r>
            <a:endParaRPr kumimoji="0" lang="en-US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f. Creative  = 11.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Inventive </a:t>
            </a: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g. Honest = 6. Veracious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h. Earnest = 1. Sincere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Reflective  = 2. Thoughtful</a:t>
            </a:r>
            <a:r>
              <a:rPr kumimoji="0" lang="en-US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j. Researcher = 3. Seeker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593908" y="0"/>
            <a:ext cx="4299045" cy="62779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Match your answers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9493003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32430993"/>
              </p:ext>
            </p:extLst>
          </p:nvPr>
        </p:nvGraphicFramePr>
        <p:xfrm>
          <a:off x="1677157" y="11018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6-Point Star 5"/>
          <p:cNvSpPr/>
          <p:nvPr/>
        </p:nvSpPr>
        <p:spPr>
          <a:xfrm>
            <a:off x="2279175" y="0"/>
            <a:ext cx="7151427" cy="118735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at the following concept map.</a:t>
            </a:r>
            <a:endParaRPr lang="en-US" dirty="0"/>
          </a:p>
        </p:txBody>
      </p:sp>
      <p:pic>
        <p:nvPicPr>
          <p:cNvPr id="7" name="Picture 6" descr="কমল ২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4558" y="2942336"/>
            <a:ext cx="1707682" cy="2163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09420334"/>
      </p:ext>
    </p:extLst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261815" y="409433"/>
            <a:ext cx="5268036" cy="100993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Probable answers</a:t>
            </a:r>
            <a:endParaRPr lang="en-US" sz="3600" dirty="0"/>
          </a:p>
        </p:txBody>
      </p:sp>
      <p:sp>
        <p:nvSpPr>
          <p:cNvPr id="3" name="Flowchart: Process 2"/>
          <p:cNvSpPr/>
          <p:nvPr/>
        </p:nvSpPr>
        <p:spPr>
          <a:xfrm>
            <a:off x="310487" y="2047846"/>
            <a:ext cx="8857397" cy="3821373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Name of teacher </a:t>
            </a:r>
            <a:r>
              <a:rPr lang="en-US" sz="3600" dirty="0" smtClean="0"/>
              <a:t>: </a:t>
            </a:r>
            <a:r>
              <a:rPr lang="en-US" sz="3600" dirty="0" err="1" smtClean="0"/>
              <a:t>Komal</a:t>
            </a:r>
            <a:r>
              <a:rPr lang="en-US" sz="3600" dirty="0" smtClean="0"/>
              <a:t> </a:t>
            </a:r>
            <a:r>
              <a:rPr lang="en-US" sz="3600" dirty="0" err="1" smtClean="0"/>
              <a:t>Kanta</a:t>
            </a:r>
            <a:r>
              <a:rPr lang="en-US" sz="3600" dirty="0" smtClean="0"/>
              <a:t> Ray </a:t>
            </a:r>
            <a:r>
              <a:rPr lang="en-US" sz="3600" dirty="0" err="1" smtClean="0"/>
              <a:t>Talukder</a:t>
            </a:r>
            <a:endParaRPr lang="en-US" sz="3600" dirty="0" smtClean="0"/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Age </a:t>
            </a:r>
            <a:r>
              <a:rPr lang="en-US" sz="3600" dirty="0" smtClean="0"/>
              <a:t>: About 40 years old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Educational Qualification</a:t>
            </a:r>
            <a:r>
              <a:rPr lang="en-US" sz="3600" dirty="0" smtClean="0"/>
              <a:t> : M.A. ; B.Ed.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Teaching method </a:t>
            </a:r>
            <a:r>
              <a:rPr lang="en-US" sz="3600" dirty="0" smtClean="0"/>
              <a:t>: Participatory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Teaching Subject </a:t>
            </a:r>
            <a:r>
              <a:rPr lang="en-US" sz="3600" dirty="0" smtClean="0"/>
              <a:t>: English For Today</a:t>
            </a:r>
            <a:endParaRPr lang="en-US" sz="3600" dirty="0"/>
          </a:p>
        </p:txBody>
      </p:sp>
      <p:pic>
        <p:nvPicPr>
          <p:cNvPr id="4" name="Picture 3" descr="কমল 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6288" y="2377440"/>
            <a:ext cx="2526632" cy="32004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384318363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65778" y="34116"/>
            <a:ext cx="6359857" cy="1119116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Grammar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601904" y="1276059"/>
            <a:ext cx="8987049" cy="92634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Structure of Assertive Sentence</a:t>
            </a:r>
            <a:endParaRPr lang="en-US" sz="4400" b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538785" y="2525688"/>
            <a:ext cx="9050168" cy="941696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 Subject + be verb of present form (is) + complement.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615549" y="3790667"/>
            <a:ext cx="8973404" cy="94169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Structure of Present Indefinite Tense</a:t>
            </a:r>
            <a:endParaRPr lang="en-US" sz="44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591662" y="5494095"/>
            <a:ext cx="8751628" cy="95534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Subject + Base form of verb + Object + Extension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616052" y="2120519"/>
            <a:ext cx="450377" cy="487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33109" y="4828333"/>
            <a:ext cx="641446" cy="569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58402" y="2570467"/>
            <a:ext cx="9010933" cy="78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Example: He is active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558402" y="2467348"/>
            <a:ext cx="9010934" cy="941696"/>
          </a:xfrm>
          <a:prstGeom prst="flowChartAlternateProcess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2. Subject + Main verb + Object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15549" y="2570467"/>
            <a:ext cx="8953786" cy="8598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Example : He teaches us English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15549" y="5494095"/>
            <a:ext cx="8727741" cy="955343"/>
          </a:xfrm>
          <a:prstGeom prst="roundRect">
            <a:avLst/>
          </a:prstGeom>
          <a:solidFill>
            <a:srgbClr val="2F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He makes his lesson interesting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6512033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1676400"/>
            <a:ext cx="8789158" cy="5016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Write a paragraph to follow the following questions: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) What is the name of your class teacher?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How old is he?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 ) What is his qualification?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d) Which subject does he teach?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e) How does he behave?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f) How is his teaching method?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) what does he do to make your attention to the lesson?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27227" y="228600"/>
            <a:ext cx="4419600" cy="1143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Group Work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103057" y="800100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minutes.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00422"/>
      </p:ext>
    </p:extLst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84395" y="750627"/>
            <a:ext cx="5568286" cy="1023582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EVALUATION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4395" y="2279176"/>
            <a:ext cx="5568286" cy="304698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Q. Who is your class teacher?</a:t>
            </a:r>
          </a:p>
          <a:p>
            <a:r>
              <a:rPr lang="en-US" sz="3200" dirty="0" smtClean="0"/>
              <a:t>Q. What is the name of his teaching subject ?</a:t>
            </a:r>
          </a:p>
          <a:p>
            <a:r>
              <a:rPr lang="en-US" sz="3200" dirty="0" smtClean="0"/>
              <a:t>Q. How is his teaching method?</a:t>
            </a:r>
          </a:p>
          <a:p>
            <a:r>
              <a:rPr lang="en-US" sz="3200" dirty="0" smtClean="0"/>
              <a:t>Q. What does he do to make your attention to the lesson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212857352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7162" y="3152633"/>
            <a:ext cx="8625385" cy="29752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KOMAL KANTA RAY TALUKDER</a:t>
            </a:r>
          </a:p>
          <a:p>
            <a:pPr algn="ctr"/>
            <a:r>
              <a:rPr lang="en-US" sz="2800" dirty="0" smtClean="0"/>
              <a:t>Assistant teacher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L,P HIGH SCHOOL</a:t>
            </a:r>
          </a:p>
          <a:p>
            <a:pPr algn="ctr"/>
            <a:r>
              <a:rPr lang="en-US" sz="2800" dirty="0" err="1" smtClean="0"/>
              <a:t>Chhatak</a:t>
            </a:r>
            <a:r>
              <a:rPr lang="en-US" sz="2800" dirty="0" smtClean="0"/>
              <a:t>, </a:t>
            </a:r>
            <a:r>
              <a:rPr lang="en-US" sz="2800" dirty="0" err="1" smtClean="0"/>
              <a:t>Sunamgonj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smtClean="0"/>
              <a:t>Mobile : 01714529249</a:t>
            </a:r>
          </a:p>
          <a:p>
            <a:pPr algn="ctr"/>
            <a:r>
              <a:rPr lang="en-US" sz="2800" dirty="0" smtClean="0"/>
              <a:t>Email </a:t>
            </a:r>
            <a:r>
              <a:rPr lang="en-US" sz="2800" dirty="0" smtClean="0">
                <a:solidFill>
                  <a:srgbClr val="FF0000"/>
                </a:solidFill>
              </a:rPr>
              <a:t>: komalkanta1970</a:t>
            </a:r>
            <a:r>
              <a:rPr lang="en-US" sz="2800" dirty="0" smtClean="0">
                <a:solidFill>
                  <a:srgbClr val="FF0000"/>
                </a:solidFill>
                <a:hlinkClick r:id="rId3"/>
              </a:rPr>
              <a:t>@gmail.com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কমল 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320" y="609600"/>
            <a:ext cx="1920240" cy="243230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1400662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914401"/>
            <a:ext cx="5131558" cy="25179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53636" y="2797791"/>
            <a:ext cx="342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HOME WORK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0179" y="3862316"/>
            <a:ext cx="5131558" cy="1555845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Make a paragraph about</a:t>
            </a:r>
          </a:p>
          <a:p>
            <a:pPr algn="ctr"/>
            <a:r>
              <a:rPr lang="en-US" sz="3600" b="1" dirty="0" smtClean="0">
                <a:solidFill>
                  <a:srgbClr val="3EF276"/>
                </a:solidFill>
              </a:rPr>
              <a:t>’Your </a:t>
            </a:r>
            <a:r>
              <a:rPr lang="en-US" sz="3600" b="1" dirty="0" smtClean="0">
                <a:solidFill>
                  <a:srgbClr val="FF0000"/>
                </a:solidFill>
              </a:rPr>
              <a:t>Favourite</a:t>
            </a:r>
            <a:r>
              <a:rPr lang="en-US" sz="3600" b="1" dirty="0" smtClean="0">
                <a:solidFill>
                  <a:srgbClr val="3EF276"/>
                </a:solidFill>
              </a:rPr>
              <a:t> Teacher</a:t>
            </a:r>
            <a:r>
              <a:rPr lang="en-US" sz="2400" dirty="0" smtClean="0"/>
              <a:t>’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91936519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08703" y="5309121"/>
            <a:ext cx="8374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ALL</a:t>
            </a:r>
            <a:endParaRPr lang="en-US" sz="96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IMG_20150528_145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4090" y="1325880"/>
            <a:ext cx="2491740" cy="33223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7692284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5949" y="2208363"/>
            <a:ext cx="6694096" cy="2862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Class : Eight</a:t>
            </a:r>
          </a:p>
          <a:p>
            <a:r>
              <a:rPr lang="en-US" sz="3600" dirty="0" smtClean="0"/>
              <a:t>Subject : English First Paper</a:t>
            </a:r>
          </a:p>
          <a:p>
            <a:r>
              <a:rPr lang="en-US" sz="3600" dirty="0" smtClean="0"/>
              <a:t>Name of topic : </a:t>
            </a:r>
            <a:r>
              <a:rPr lang="en-US" sz="3600" b="1" dirty="0" smtClean="0">
                <a:solidFill>
                  <a:srgbClr val="00B050"/>
                </a:solidFill>
              </a:rPr>
              <a:t>Your Class Teacher</a:t>
            </a:r>
          </a:p>
          <a:p>
            <a:r>
              <a:rPr lang="en-US" sz="3600" dirty="0" smtClean="0"/>
              <a:t>Time : </a:t>
            </a:r>
            <a:r>
              <a:rPr lang="en-US" sz="3600" dirty="0" smtClean="0"/>
              <a:t>60</a:t>
            </a:r>
            <a:r>
              <a:rPr lang="en-US" sz="3600" dirty="0" smtClean="0"/>
              <a:t> </a:t>
            </a:r>
            <a:r>
              <a:rPr lang="en-US" sz="3600" dirty="0" smtClean="0"/>
              <a:t>minutes</a:t>
            </a:r>
          </a:p>
          <a:p>
            <a:r>
              <a:rPr lang="en-US" sz="3600" dirty="0" smtClean="0"/>
              <a:t>Date :02/02/2016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15140352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2098" y="483079"/>
            <a:ext cx="7125419" cy="110418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Look at the picture.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98" t="23867" r="5742" b="12658"/>
          <a:stretch/>
        </p:blipFill>
        <p:spPr>
          <a:xfrm>
            <a:off x="3334108" y="1984077"/>
            <a:ext cx="4701397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699402" y="5124094"/>
            <a:ext cx="7970807" cy="129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Q. Can you guess who he is?</a:t>
            </a:r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99402" y="5538168"/>
            <a:ext cx="7798279" cy="11559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Answer : He is our class teacher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3334108" y="2812213"/>
            <a:ext cx="603849" cy="6728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616411"/>
      </p:ext>
    </p:extLst>
  </p:cSld>
  <p:clrMapOvr>
    <a:masterClrMapping/>
  </p:clrMapOvr>
  <p:transition spd="slow">
    <p:fade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587925" y="414068"/>
            <a:ext cx="6211019" cy="983411"/>
          </a:xfrm>
          <a:prstGeom prst="wedgeRoundRectCallout">
            <a:avLst>
              <a:gd name="adj1" fmla="val -16389"/>
              <a:gd name="adj2" fmla="val 111436"/>
              <a:gd name="adj3" fmla="val 16667"/>
            </a:avLst>
          </a:prstGeom>
          <a:solidFill>
            <a:srgbClr val="3EF27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Let’s discuss about </a:t>
            </a:r>
            <a:endParaRPr lang="en-US" sz="4400" b="1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587924" y="3122763"/>
            <a:ext cx="6211019" cy="1846053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YOUR CLASS TEACHER</a:t>
            </a:r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837844903"/>
      </p:ext>
    </p:extLst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913" y="621102"/>
            <a:ext cx="6814868" cy="10006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Learning outcomes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2518913" y="2346385"/>
            <a:ext cx="6814868" cy="3278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By the end of the lesson the students will be able to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Learn word meaning.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Match the similar word.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write a paragraph about their  class teacher.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290533489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9675" y="2165230"/>
            <a:ext cx="3088257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Smart</a:t>
            </a:r>
            <a:endParaRPr lang="en-US" sz="5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861110" y="2374711"/>
            <a:ext cx="3111690" cy="1132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Cute</a:t>
            </a:r>
            <a:endParaRPr lang="en-US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61815" y="354842"/>
            <a:ext cx="4844955" cy="859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VOCABULARY</a:t>
            </a:r>
            <a:endParaRPr lang="en-US" sz="4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811439" y="5800299"/>
            <a:ext cx="6073254" cy="9553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He is so smart.</a:t>
            </a:r>
            <a:endParaRPr lang="en-US" sz="4800" b="1" dirty="0"/>
          </a:p>
        </p:txBody>
      </p:sp>
      <p:sp>
        <p:nvSpPr>
          <p:cNvPr id="7" name="Isosceles Triangle 6"/>
          <p:cNvSpPr/>
          <p:nvPr/>
        </p:nvSpPr>
        <p:spPr>
          <a:xfrm>
            <a:off x="271796" y="309457"/>
            <a:ext cx="2717064" cy="181038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INDIVIDUAL WORK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16955" y="696036"/>
            <a:ext cx="1869744" cy="900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 MINS.</a:t>
            </a:r>
            <a:endParaRPr lang="en-US" dirty="0"/>
          </a:p>
        </p:txBody>
      </p:sp>
      <p:pic>
        <p:nvPicPr>
          <p:cNvPr id="9" name="Picture 8" descr="IMG_20151127_15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3920" y="1645920"/>
            <a:ext cx="2571750" cy="3429000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4834099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20" t="490" r="1361"/>
          <a:stretch/>
        </p:blipFill>
        <p:spPr>
          <a:xfrm>
            <a:off x="5862480" y="1364261"/>
            <a:ext cx="2538484" cy="403458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000664" y="2708694"/>
            <a:ext cx="2829464" cy="13457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Thoughtful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666328" y="2866030"/>
            <a:ext cx="2470245" cy="9689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Pensive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575713" y="286603"/>
            <a:ext cx="4872251" cy="832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VOCABULARY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4334" y="5786651"/>
            <a:ext cx="7833815" cy="928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He/She</a:t>
            </a:r>
            <a:r>
              <a:rPr lang="en-US" sz="4400" dirty="0" smtClean="0"/>
              <a:t> is a thoughtful person.</a:t>
            </a:r>
            <a:endParaRPr lang="en-US" sz="4400" dirty="0"/>
          </a:p>
        </p:txBody>
      </p:sp>
      <p:sp>
        <p:nvSpPr>
          <p:cNvPr id="9" name="Up Arrow 8"/>
          <p:cNvSpPr/>
          <p:nvPr/>
        </p:nvSpPr>
        <p:spPr>
          <a:xfrm>
            <a:off x="6032308" y="2347415"/>
            <a:ext cx="436729" cy="12692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কমল 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0960" y="1371600"/>
            <a:ext cx="2048781" cy="399288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671019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4838" y="2725947"/>
            <a:ext cx="2967487" cy="113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Helpful</a:t>
            </a:r>
            <a:endParaRPr lang="en-US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88155" y="2725947"/>
            <a:ext cx="3452884" cy="113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One who helps others</a:t>
            </a:r>
            <a:endParaRPr lang="en-U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056582" y="982872"/>
            <a:ext cx="3849185" cy="2943494"/>
            <a:chOff x="3056582" y="982872"/>
            <a:chExt cx="3849185" cy="29434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232" y="1578950"/>
              <a:ext cx="3004535" cy="23474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582" y="982872"/>
              <a:ext cx="2619375" cy="1743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ounded Rectangle 4"/>
          <p:cNvSpPr/>
          <p:nvPr/>
        </p:nvSpPr>
        <p:spPr>
          <a:xfrm>
            <a:off x="3245078" y="313899"/>
            <a:ext cx="3794077" cy="873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VOCABULARY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456597" y="5295331"/>
            <a:ext cx="7028597" cy="1187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He / She is helpful .</a:t>
            </a:r>
            <a:endParaRPr lang="en-US" sz="4800" dirty="0"/>
          </a:p>
        </p:txBody>
      </p:sp>
      <p:sp>
        <p:nvSpPr>
          <p:cNvPr id="9" name="Up Arrow 8"/>
          <p:cNvSpPr/>
          <p:nvPr/>
        </p:nvSpPr>
        <p:spPr>
          <a:xfrm>
            <a:off x="5403499" y="3551052"/>
            <a:ext cx="696036" cy="7506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932917"/>
      </p:ext>
    </p:extLst>
  </p:cSld>
  <p:clrMapOvr>
    <a:masterClrMapping/>
  </p:clrMapOvr>
  <p:transition spd="slow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672</Words>
  <Application>Microsoft Office PowerPoint</Application>
  <PresentationFormat>Custom</PresentationFormat>
  <Paragraphs>153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some adjectives and nouns which are used for a class teacher.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Sumon_0125@yahoo.com</dc:creator>
  <cp:lastModifiedBy>Komal Kanta</cp:lastModifiedBy>
  <cp:revision>57</cp:revision>
  <dcterms:created xsi:type="dcterms:W3CDTF">2015-12-01T14:12:07Z</dcterms:created>
  <dcterms:modified xsi:type="dcterms:W3CDTF">2016-01-24T17:52:59Z</dcterms:modified>
</cp:coreProperties>
</file>